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9" r:id="rId11"/>
    <p:sldId id="265" r:id="rId12"/>
    <p:sldId id="270" r:id="rId13"/>
    <p:sldId id="266" r:id="rId14"/>
    <p:sldId id="272" r:id="rId15"/>
    <p:sldId id="267" r:id="rId16"/>
    <p:sldId id="268" r:id="rId17"/>
    <p:sldId id="273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2D9AF-28FA-4635-AC2B-4832FAFECC9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48A67-1079-4440-A30A-B966CD60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2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8A67-1079-4440-A30A-B966CD60875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57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1CC5F1-0B7F-4305-AAFA-03BA3C7ED51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5DB74C-4829-47D1-83F7-A88BAFB2E62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ФАРМАКОЭКОНОМИКА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988840"/>
            <a:ext cx="7406640" cy="2664296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Это наука, целью которой является экономическая оценка эффективности использования ресурсов здравоохранения, направленных на фармакотерапию, другие медицинские и фармацевтические услуги.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636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проведения АВС/</a:t>
            </a:r>
            <a:r>
              <a:rPr lang="en-US" dirty="0" smtClean="0"/>
              <a:t>VEN</a:t>
            </a:r>
            <a:r>
              <a:rPr lang="ru-RU" dirty="0" smtClean="0"/>
              <a:t>-анализа (Этап 1)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997459"/>
              </p:ext>
            </p:extLst>
          </p:nvPr>
        </p:nvGraphicFramePr>
        <p:xfrm>
          <a:off x="1435100" y="1447800"/>
          <a:ext cx="7499352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40"/>
                <a:gridCol w="803044"/>
                <a:gridCol w="1249892"/>
                <a:gridCol w="1249892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Препарат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Цена за упаковку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упаковок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Общая стоимость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Линкомицин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23 600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Солкосерил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440,41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220 205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Диклофенак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Атенолол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62 575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Рибоксим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7 380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Фуросемид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11 700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/>
                </a:tc>
              </a:tr>
              <a:tr h="2915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Нитроглицерин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217424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Актовегин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17 584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</a:tr>
              <a:tr h="143256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Верапамил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398 654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64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проведения АВС/</a:t>
            </a:r>
            <a:r>
              <a:rPr lang="en-US" dirty="0" smtClean="0"/>
              <a:t>VEN</a:t>
            </a:r>
            <a:r>
              <a:rPr lang="ru-RU" dirty="0" smtClean="0"/>
              <a:t>-анализа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ru-RU" u="sng" dirty="0" smtClean="0"/>
              <a:t>Этап 2</a:t>
            </a:r>
            <a:endParaRPr lang="ru-RU" u="sng" dirty="0"/>
          </a:p>
          <a:p>
            <a:pPr marL="82296" indent="0" algn="just">
              <a:buNone/>
            </a:pPr>
            <a:r>
              <a:rPr lang="ru-RU" dirty="0" smtClean="0"/>
              <a:t>Каждый препарат распределяется по трем категориям жизненной важности: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Жизненно-важные;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Необходимые;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Второстепенные.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86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проведения АВС/</a:t>
            </a:r>
            <a:r>
              <a:rPr lang="en-US" dirty="0" smtClean="0"/>
              <a:t>VEN</a:t>
            </a:r>
            <a:r>
              <a:rPr lang="ru-RU" dirty="0" smtClean="0"/>
              <a:t>-анализа (Этап 2)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079605"/>
              </p:ext>
            </p:extLst>
          </p:nvPr>
        </p:nvGraphicFramePr>
        <p:xfrm>
          <a:off x="1435100" y="1447800"/>
          <a:ext cx="749935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644"/>
                <a:gridCol w="2167096"/>
                <a:gridCol w="1001256"/>
                <a:gridCol w="1998484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Препарат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Кумулятивный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Солкосерил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 (80%)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Атенолол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15,7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55,2+15,7=70,9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Диклофенак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70,9+6,4=77,3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Нитроглицерин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77,3+6=83,3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(15%)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Линкомицин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83,3+5,9=89,2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Актовегин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89,2+4,5=93,7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Фуросемид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93,7+2,9=96,6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(5%)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Рибоксин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96,6+1,9=98,5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Верапамил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98,5+1,5=100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3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900" dirty="0">
                <a:solidFill>
                  <a:srgbClr val="1F497D">
                    <a:satMod val="130000"/>
                  </a:srgbClr>
                </a:solidFill>
              </a:rPr>
              <a:t>Пример проведения АВС/</a:t>
            </a:r>
            <a:r>
              <a:rPr lang="en-US" sz="3900" dirty="0">
                <a:solidFill>
                  <a:srgbClr val="1F497D">
                    <a:satMod val="130000"/>
                  </a:srgbClr>
                </a:solidFill>
              </a:rPr>
              <a:t>VEN</a:t>
            </a:r>
            <a:r>
              <a:rPr lang="ru-RU" sz="3900" dirty="0">
                <a:solidFill>
                  <a:srgbClr val="1F497D">
                    <a:satMod val="130000"/>
                  </a:srgbClr>
                </a:solidFill>
              </a:rPr>
              <a:t>-анализа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u="sng" dirty="0" smtClean="0"/>
              <a:t>Этап 3</a:t>
            </a:r>
          </a:p>
          <a:p>
            <a:pPr marL="82296" indent="0" algn="just">
              <a:buNone/>
            </a:pPr>
            <a:r>
              <a:rPr lang="ru-RU" dirty="0" smtClean="0"/>
              <a:t>С помощью функций электронной таблицы лекарственные препараты в списке ранжируются по стоимости закупок в порядке убывания.</a:t>
            </a:r>
          </a:p>
          <a:p>
            <a:pPr marL="82296" indent="0" algn="ctr">
              <a:buNone/>
            </a:pPr>
            <a:r>
              <a:rPr lang="ru-RU" u="sng" dirty="0" smtClean="0"/>
              <a:t>Этап 4</a:t>
            </a:r>
          </a:p>
          <a:p>
            <a:pPr marL="82296" indent="0" algn="just">
              <a:buNone/>
            </a:pPr>
            <a:r>
              <a:rPr lang="ru-RU" dirty="0">
                <a:solidFill>
                  <a:prstClr val="black"/>
                </a:solidFill>
              </a:rPr>
              <a:t>С помощью функций электронной </a:t>
            </a:r>
            <a:r>
              <a:rPr lang="ru-RU" dirty="0" smtClean="0">
                <a:solidFill>
                  <a:prstClr val="black"/>
                </a:solidFill>
              </a:rPr>
              <a:t>таблицы необходимо рассчитать процент расходов медицинской организацией на каждый конкретный препарат по отношению к общим расходам на закупку всех лекарственных препаратов.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89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проведения АВС/</a:t>
            </a:r>
            <a:r>
              <a:rPr lang="en-US" dirty="0" smtClean="0"/>
              <a:t>VEN</a:t>
            </a:r>
            <a:r>
              <a:rPr lang="ru-RU" dirty="0" smtClean="0"/>
              <a:t>-анализа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12700"/>
              </p:ext>
            </p:extLst>
          </p:nvPr>
        </p:nvGraphicFramePr>
        <p:xfrm>
          <a:off x="1435100" y="1447800"/>
          <a:ext cx="749935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644"/>
                <a:gridCol w="2167096"/>
                <a:gridCol w="1001256"/>
                <a:gridCol w="1998484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Препарат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Кумулятивный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Солкосерил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 (80%)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Атенолол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15,7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55,2+15,7=70,9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Диклофенак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6,4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70,9+6,4=77,3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Нитроглицерин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77,3+6=83,3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(15%)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Линкомицин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83,3+5,9=89,2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Актовегин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89,2+4,5=93,7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Фуросемид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93,7+2,9=96,6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(5%)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Рибоксин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96,6+1,9=98,5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Верапамил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98,5+1,5=100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46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900" dirty="0">
                <a:solidFill>
                  <a:srgbClr val="1F497D">
                    <a:satMod val="130000"/>
                  </a:srgbClr>
                </a:solidFill>
              </a:rPr>
              <a:t>Пример проведения АВС/</a:t>
            </a:r>
            <a:r>
              <a:rPr lang="en-US" sz="3900" dirty="0">
                <a:solidFill>
                  <a:srgbClr val="1F497D">
                    <a:satMod val="130000"/>
                  </a:srgbClr>
                </a:solidFill>
              </a:rPr>
              <a:t>VEN</a:t>
            </a:r>
            <a:r>
              <a:rPr lang="ru-RU" sz="3900" dirty="0">
                <a:solidFill>
                  <a:srgbClr val="1F497D">
                    <a:satMod val="130000"/>
                  </a:srgbClr>
                </a:solidFill>
              </a:rPr>
              <a:t>-анализа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ru-RU" u="sng" dirty="0" smtClean="0"/>
              <a:t>Этап 5</a:t>
            </a:r>
          </a:p>
          <a:p>
            <a:pPr marL="82296" indent="0" algn="just">
              <a:buNone/>
            </a:pPr>
            <a:r>
              <a:rPr lang="ru-RU" dirty="0" smtClean="0"/>
              <a:t>Свод результатов в таблицу</a:t>
            </a:r>
          </a:p>
          <a:p>
            <a:pPr marL="82296" indent="0" algn="just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674255"/>
              </p:ext>
            </p:extLst>
          </p:nvPr>
        </p:nvGraphicFramePr>
        <p:xfrm>
          <a:off x="1547664" y="2132856"/>
          <a:ext cx="7272808" cy="391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202"/>
                <a:gridCol w="1818202"/>
                <a:gridCol w="1818202"/>
                <a:gridCol w="1818202"/>
              </a:tblGrid>
              <a:tr h="744158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финансовых затрат по группам медикаментов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Распределение медикаментов по степени их необходимости (% наименований лекарственных препаратов или % затрат)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757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 </a:t>
                      </a:r>
                      <a:r>
                        <a:rPr lang="ru-RU" dirty="0" smtClean="0"/>
                        <a:t>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r>
                        <a:rPr lang="ru-RU" dirty="0" smtClean="0"/>
                        <a:t>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ru-RU" dirty="0" smtClean="0"/>
                        <a:t> (%)</a:t>
                      </a:r>
                      <a:endParaRPr lang="ru-RU" dirty="0"/>
                    </a:p>
                  </a:txBody>
                  <a:tcPr/>
                </a:tc>
              </a:tr>
              <a:tr h="4311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r>
                        <a:rPr lang="ru-RU" baseline="0" dirty="0" smtClean="0"/>
                        <a:t> – 80%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11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– 15%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11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– 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11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Итого: 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52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900" dirty="0">
                <a:solidFill>
                  <a:srgbClr val="1F497D">
                    <a:satMod val="130000"/>
                  </a:srgbClr>
                </a:solidFill>
              </a:rPr>
              <a:t>Пример проведения АВС/</a:t>
            </a:r>
            <a:r>
              <a:rPr lang="en-US" sz="3900" dirty="0">
                <a:solidFill>
                  <a:srgbClr val="1F497D">
                    <a:satMod val="130000"/>
                  </a:srgbClr>
                </a:solidFill>
              </a:rPr>
              <a:t>VEN</a:t>
            </a:r>
            <a:r>
              <a:rPr lang="ru-RU" sz="3900" dirty="0">
                <a:solidFill>
                  <a:srgbClr val="1F497D">
                    <a:satMod val="130000"/>
                  </a:srgbClr>
                </a:solidFill>
              </a:rPr>
              <a:t>-анализа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u="sng" dirty="0" smtClean="0"/>
              <a:t>Этап 6</a:t>
            </a:r>
          </a:p>
          <a:p>
            <a:pPr marL="82296" indent="0" algn="just">
              <a:buNone/>
            </a:pPr>
            <a:r>
              <a:rPr lang="ru-RU" sz="2800" dirty="0" err="1" smtClean="0"/>
              <a:t>Фармако</a:t>
            </a:r>
            <a:r>
              <a:rPr lang="ru-RU" sz="2800" dirty="0" smtClean="0"/>
              <a:t>-экономическая оценка финансовых затрат по статье «Медикаменты».</a:t>
            </a:r>
          </a:p>
          <a:p>
            <a:pPr marL="82296" indent="0" algn="just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718042"/>
              </p:ext>
            </p:extLst>
          </p:nvPr>
        </p:nvGraphicFramePr>
        <p:xfrm>
          <a:off x="1619672" y="2780928"/>
          <a:ext cx="7248128" cy="324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032"/>
                <a:gridCol w="1812032"/>
                <a:gridCol w="1812032"/>
                <a:gridCol w="1812032"/>
              </a:tblGrid>
              <a:tr h="879098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финансовых</a:t>
                      </a:r>
                      <a:r>
                        <a:rPr lang="ru-RU" baseline="0" dirty="0" smtClean="0"/>
                        <a:t> затрат по группам медикаментов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Распределение медикаментов по степени их необходимости (% наименований ЛП)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70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ru-RU" dirty="0" smtClean="0"/>
                        <a:t> (%)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r>
                        <a:rPr lang="ru-RU" dirty="0" smtClean="0"/>
                        <a:t> (%)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ru-RU" dirty="0" smtClean="0"/>
                        <a:t> (%)</a:t>
                      </a:r>
                      <a:endParaRPr lang="ru-RU" dirty="0"/>
                    </a:p>
                  </a:txBody>
                  <a:tcPr/>
                </a:tc>
              </a:tr>
              <a:tr h="42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 – 80%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2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– 15%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2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– 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4260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Итого: 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33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96267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9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6864" cy="1080119"/>
          </a:xfrm>
        </p:spPr>
        <p:txBody>
          <a:bodyPr/>
          <a:lstStyle/>
          <a:p>
            <a:r>
              <a:rPr lang="ru-RU" b="1" dirty="0" smtClean="0"/>
              <a:t>АВС-анализ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4006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Класс А</a:t>
            </a:r>
            <a:r>
              <a:rPr lang="ru-RU" dirty="0" smtClean="0">
                <a:solidFill>
                  <a:schemeClr val="tx1"/>
                </a:solidFill>
              </a:rPr>
              <a:t> – 10-20% наименований препаратов, на которые расходуется 70-80% бюджета на лекарственные препараты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Класс В</a:t>
            </a:r>
            <a:r>
              <a:rPr lang="ru-RU" dirty="0" smtClean="0">
                <a:solidFill>
                  <a:schemeClr val="tx1"/>
                </a:solidFill>
              </a:rPr>
              <a:t> – 10-20% наименований препаратов, на которые расходуется 15-20% бюджета на лекарственные препараты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Класс С</a:t>
            </a:r>
            <a:r>
              <a:rPr lang="ru-RU" dirty="0" smtClean="0">
                <a:solidFill>
                  <a:schemeClr val="tx1"/>
                </a:solidFill>
              </a:rPr>
              <a:t> – 60-80% наименований препаратов, на которые расходуется не более 5-10% бюджета на лекарственные препараты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208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              </a:t>
            </a:r>
            <a:r>
              <a:rPr lang="en-US" dirty="0" smtClean="0"/>
              <a:t>VEN</a:t>
            </a:r>
            <a:r>
              <a:rPr lang="ru-RU" dirty="0" smtClean="0"/>
              <a:t>-анализ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677760"/>
              </p:ext>
            </p:extLst>
          </p:nvPr>
        </p:nvGraphicFramePr>
        <p:xfrm>
          <a:off x="1435100" y="1447800"/>
          <a:ext cx="749935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Жизненно важные 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Vital)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Лекарственные препараты, необходимые для спасения жизни (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тромболитики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), постоянно требующиеся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для поддержания жизни (инсулин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, 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глюкокортикоиды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) и те, после прекращения приема которых развивается синдром отмены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Необходимые (</a:t>
                      </a:r>
                      <a:r>
                        <a:rPr lang="en-US" dirty="0" smtClean="0"/>
                        <a:t>Essential)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Лекарственные препараты, для лечения менее опасных, но серьезных заболеваний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Второстепенные (</a:t>
                      </a:r>
                      <a:r>
                        <a:rPr lang="en-US" dirty="0" smtClean="0"/>
                        <a:t>Non-essential)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Лекарственные препараты для лечения «легких» заболеваний, препараты с сомнительной</a:t>
                      </a:r>
                      <a:r>
                        <a:rPr lang="ru-RU" baseline="0" dirty="0" smtClean="0"/>
                        <a:t> эффективностью, </a:t>
                      </a:r>
                      <a:r>
                        <a:rPr lang="ru-RU" baseline="0" dirty="0" smtClean="0"/>
                        <a:t>дорогостоящие </a:t>
                      </a:r>
                      <a:r>
                        <a:rPr lang="ru-RU" baseline="0" dirty="0" smtClean="0"/>
                        <a:t>с симптоматическими показаниями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66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4" y="188640"/>
            <a:ext cx="7776865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260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387" y="280586"/>
            <a:ext cx="7699109" cy="6055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20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47800"/>
            <a:ext cx="7458032" cy="48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850"/>
            <a:ext cx="7488832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151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нерационального расходования ресурсов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Наличие в группе «А» лекарственных препаратов категории</a:t>
            </a:r>
            <a:r>
              <a:rPr lang="en-US" sz="2800" dirty="0" smtClean="0"/>
              <a:t> N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Отсутствие в группе «А» лекарственных препаратов категории </a:t>
            </a:r>
            <a:r>
              <a:rPr lang="en-US" sz="2800" dirty="0" smtClean="0"/>
              <a:t>V</a:t>
            </a:r>
            <a:r>
              <a:rPr lang="ru-RU" sz="2800" dirty="0" smtClean="0"/>
              <a:t> для лечения заболеваний, характеризующихся высокой распространенностью и большой значимостью для общественного здоровья;</a:t>
            </a:r>
          </a:p>
          <a:p>
            <a:r>
              <a:rPr lang="ru-RU" sz="2800" dirty="0" smtClean="0"/>
              <a:t>Редкое использование лекарственных препаратов категории </a:t>
            </a:r>
            <a:r>
              <a:rPr lang="en-US" sz="2800" dirty="0" smtClean="0"/>
              <a:t>V</a:t>
            </a:r>
            <a:r>
              <a:rPr lang="ru-RU" sz="2800" dirty="0" smtClean="0"/>
              <a:t> для лечения распространенных заболеваний.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366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5987752"/>
          </a:xfrm>
        </p:spPr>
        <p:txBody>
          <a:bodyPr>
            <a:normAutofit fontScale="55000" lnSpcReduction="20000"/>
          </a:bodyPr>
          <a:lstStyle/>
          <a:p>
            <a:pPr marL="82296" indent="0" algn="just">
              <a:buNone/>
            </a:pPr>
            <a:r>
              <a:rPr lang="ru-RU" dirty="0" smtClean="0"/>
              <a:t>1.	</a:t>
            </a:r>
            <a:r>
              <a:rPr lang="ru-RU" sz="4400" dirty="0" smtClean="0"/>
              <a:t>Целесообразно </a:t>
            </a:r>
            <a:r>
              <a:rPr lang="ru-RU" sz="4400" dirty="0"/>
              <a:t>ли тратятся финансовые средства на лекарственные </a:t>
            </a:r>
            <a:r>
              <a:rPr lang="ru-RU" sz="4400" dirty="0" smtClean="0"/>
              <a:t>препараты.</a:t>
            </a:r>
          </a:p>
          <a:p>
            <a:pPr marL="82296" indent="0" algn="just">
              <a:buNone/>
            </a:pPr>
            <a:endParaRPr lang="ru-RU" sz="4400" dirty="0"/>
          </a:p>
          <a:p>
            <a:pPr marL="82296" indent="0" algn="just">
              <a:buNone/>
            </a:pPr>
            <a:r>
              <a:rPr lang="ru-RU" sz="4400" dirty="0"/>
              <a:t>2.	Какие меры необходимо предпринять для рационализации закупки лекарственных </a:t>
            </a:r>
            <a:r>
              <a:rPr lang="ru-RU" sz="4400" dirty="0" smtClean="0"/>
              <a:t>препаратов.</a:t>
            </a:r>
            <a:endParaRPr lang="ru-RU" sz="4400" dirty="0"/>
          </a:p>
          <a:p>
            <a:pPr marL="82296" indent="0" algn="just">
              <a:buNone/>
            </a:pPr>
            <a:endParaRPr lang="ru-RU" sz="4400" dirty="0" smtClean="0"/>
          </a:p>
          <a:p>
            <a:pPr marL="82296" indent="0" algn="just">
              <a:buNone/>
            </a:pPr>
            <a:r>
              <a:rPr lang="ru-RU" sz="4400" dirty="0" smtClean="0"/>
              <a:t>3</a:t>
            </a:r>
            <a:r>
              <a:rPr lang="ru-RU" sz="4400" dirty="0"/>
              <a:t>.	Какие лекарственные препараты в первую очередь следует рассмотреть на предмет исключения из </a:t>
            </a:r>
            <a:r>
              <a:rPr lang="ru-RU" sz="4400" dirty="0" smtClean="0"/>
              <a:t>перечня.</a:t>
            </a:r>
            <a:endParaRPr lang="ru-RU" sz="4400" dirty="0"/>
          </a:p>
          <a:p>
            <a:pPr marL="82296" indent="0" algn="just">
              <a:buNone/>
            </a:pPr>
            <a:endParaRPr lang="ru-RU" sz="4400" dirty="0" smtClean="0"/>
          </a:p>
          <a:p>
            <a:pPr marL="82296" indent="0" algn="just">
              <a:buNone/>
            </a:pPr>
            <a:r>
              <a:rPr lang="ru-RU" sz="4400" dirty="0" smtClean="0"/>
              <a:t>4</a:t>
            </a:r>
            <a:r>
              <a:rPr lang="ru-RU" sz="4400" dirty="0"/>
              <a:t>.	Соответствуют ли финансовые затраты данным анализа структуры заболеваемости.</a:t>
            </a:r>
          </a:p>
          <a:p>
            <a:pPr marL="82296" indent="0" algn="just">
              <a:buNone/>
            </a:pPr>
            <a:endParaRPr lang="ru-RU" sz="4400" dirty="0" smtClean="0"/>
          </a:p>
          <a:p>
            <a:pPr marL="82296" indent="0" algn="just">
              <a:buNone/>
            </a:pPr>
            <a:r>
              <a:rPr lang="ru-RU" sz="4400" dirty="0" smtClean="0"/>
              <a:t>5</a:t>
            </a:r>
            <a:r>
              <a:rPr lang="ru-RU" sz="4400" dirty="0"/>
              <a:t>.	На какие лекарственные </a:t>
            </a:r>
            <a:r>
              <a:rPr lang="ru-RU" sz="4400" dirty="0" smtClean="0"/>
              <a:t>препараты </a:t>
            </a:r>
            <a:r>
              <a:rPr lang="ru-RU" sz="4400" dirty="0"/>
              <a:t>были выделены избыточные и недостаточные средства.</a:t>
            </a:r>
          </a:p>
          <a:p>
            <a:pPr marL="82296" indent="0" algn="just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3726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проведения АВС/</a:t>
            </a:r>
            <a:r>
              <a:rPr lang="en-US" dirty="0" smtClean="0"/>
              <a:t>VEN</a:t>
            </a:r>
            <a:r>
              <a:rPr lang="ru-RU" dirty="0" smtClean="0"/>
              <a:t>-анализа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600" u="sng" dirty="0" smtClean="0"/>
              <a:t>Этап 1</a:t>
            </a:r>
          </a:p>
          <a:p>
            <a:pPr marL="82296" indent="0" algn="just">
              <a:buNone/>
            </a:pPr>
            <a:r>
              <a:rPr lang="ru-RU" sz="2600" dirty="0" smtClean="0"/>
              <a:t>В медицинской организации выбирается: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dirty="0" smtClean="0"/>
              <a:t>Профиль анализируемого отделения (все отделения, несколько отделений, одно отделение);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dirty="0" smtClean="0"/>
              <a:t>Конкретный период (квартал, полугодие, год).</a:t>
            </a:r>
          </a:p>
          <a:p>
            <a:pPr marL="82296" indent="0" algn="just">
              <a:buNone/>
            </a:pPr>
            <a:r>
              <a:rPr lang="ru-RU" sz="2600" dirty="0" smtClean="0"/>
              <a:t>Данные о лекарственных препаратах (наименование препарата, форма выпуска, стоимость упаковки, количество закупленных упаковок, общая стоимость) вносятся в компьютер.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31478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400</TotalTime>
  <Words>689</Words>
  <Application>Microsoft Office PowerPoint</Application>
  <PresentationFormat>Экран (4:3)</PresentationFormat>
  <Paragraphs>249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ФАРМАКОЭКОНОМИКА</vt:lpstr>
      <vt:lpstr>АВС-анализ</vt:lpstr>
      <vt:lpstr>              VEN-анализ</vt:lpstr>
      <vt:lpstr>Презентация PowerPoint</vt:lpstr>
      <vt:lpstr>Презентация PowerPoint</vt:lpstr>
      <vt:lpstr>Презентация PowerPoint</vt:lpstr>
      <vt:lpstr>Признаки нерационального расходования ресурсов</vt:lpstr>
      <vt:lpstr>Презентация PowerPoint</vt:lpstr>
      <vt:lpstr>Пример проведения АВС/VEN-анализа</vt:lpstr>
      <vt:lpstr>Пример проведения АВС/VEN-анализа (Этап 1)</vt:lpstr>
      <vt:lpstr>Пример проведения АВС/VEN-анализа</vt:lpstr>
      <vt:lpstr>Пример проведения АВС/VEN-анализа (Этап 2)</vt:lpstr>
      <vt:lpstr>Пример проведения АВС/VEN-анализа</vt:lpstr>
      <vt:lpstr>Пример проведения АВС/VEN-анализа </vt:lpstr>
      <vt:lpstr>Пример проведения АВС/VEN-анализа</vt:lpstr>
      <vt:lpstr>Пример проведения АВС/VEN-анализа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АВС-анализ</dc:title>
  <dc:creator>Control</dc:creator>
  <cp:lastModifiedBy>Control</cp:lastModifiedBy>
  <cp:revision>37</cp:revision>
  <cp:lastPrinted>2015-03-31T03:01:49Z</cp:lastPrinted>
  <dcterms:created xsi:type="dcterms:W3CDTF">2015-03-26T11:34:30Z</dcterms:created>
  <dcterms:modified xsi:type="dcterms:W3CDTF">2015-03-31T10:51:31Z</dcterms:modified>
</cp:coreProperties>
</file>